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  <p:sldMasterId id="2147483686" r:id="rId7"/>
    <p:sldMasterId id="2147483698" r:id="rId8"/>
  </p:sldMasterIdLst>
  <p:notesMasterIdLst>
    <p:notesMasterId r:id="rId63"/>
  </p:notesMasterIdLst>
  <p:handoutMasterIdLst>
    <p:handoutMasterId r:id="rId64"/>
  </p:handoutMasterIdLst>
  <p:sldIdLst>
    <p:sldId id="258" r:id="rId9"/>
    <p:sldId id="324" r:id="rId10"/>
    <p:sldId id="260" r:id="rId11"/>
    <p:sldId id="328" r:id="rId12"/>
    <p:sldId id="272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25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6" r:id="rId57"/>
    <p:sldId id="276" r:id="rId58"/>
    <p:sldId id="329" r:id="rId59"/>
    <p:sldId id="331" r:id="rId60"/>
    <p:sldId id="330" r:id="rId61"/>
    <p:sldId id="266" r:id="rId62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4" autoAdjust="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B3A82-3CA8-4745-9E2C-9734BECABA11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A4FA70-F96B-FE41-A844-2964C19F6F76}" type="pres">
      <dgm:prSet presAssocID="{4B1B3A82-3CA8-4745-9E2C-9734BECABA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04A7004-1E85-304B-AB56-69BAFD60D56E}" type="presOf" srcId="{4B1B3A82-3CA8-4745-9E2C-9734BECABA11}" destId="{14A4FA70-F96B-FE41-A844-2964C19F6F7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1B3A82-3CA8-4745-9E2C-9734BECABA11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A4FA70-F96B-FE41-A844-2964C19F6F76}" type="pres">
      <dgm:prSet presAssocID="{4B1B3A82-3CA8-4745-9E2C-9734BECABA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04A7004-1E85-304B-AB56-69BAFD60D56E}" type="presOf" srcId="{4B1B3A82-3CA8-4745-9E2C-9734BECABA11}" destId="{14A4FA70-F96B-FE41-A844-2964C19F6F7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79F7-CB4A-42E9-9CB8-EA10C8AB4969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C5FA1-305D-4959-BC55-4A81163EA2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430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9983F-CE7B-4CB1-BF9D-3CE11B37AADA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C9742-4915-4B9B-9C21-5B17381EDA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62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Check out e.g. Wider Achievement in a Nutshell, The National Parent Forum of Scotland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9742-4915-4B9B-9C21-5B17381EDA3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872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51ADC-4DEC-49A0-A1FE-7CFA7611C9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64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51ADC-4DEC-49A0-A1FE-7CFA7611C9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265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Developed in conjunction with Education Scotland, schools and colleges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Available to users with secondary school &amp; college/uni roles on the 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Helps users evidence use of their about me, strengths and skills results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Apply for college or uni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Use in a job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Will eventually power the CV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A168A-0AB5-7249-9EA0-71F7DF5A0C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345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Benefit</a:t>
            </a:r>
          </a:p>
          <a:p>
            <a:r>
              <a:rPr lang="en-GB" dirty="0"/>
              <a:t>Allow people to understand how their skills develop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A168A-0AB5-7249-9EA0-71F7DF5A0C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404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51ADC-4DEC-49A0-A1FE-7CFA7611C9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160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51ADC-4DEC-49A0-A1FE-7CFA7611C9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588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51ADC-4DEC-49A0-A1FE-7CFA7611C9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460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51ADC-4DEC-49A0-A1FE-7CFA7611C9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186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51ADC-4DEC-49A0-A1FE-7CFA7611C9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655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03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882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5668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0788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8045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2080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3039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208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546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000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9204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491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51ADC-4DEC-49A0-A1FE-7CFA7611C9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405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9370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4828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14981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6403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0900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7797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27338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50459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29823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1742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51ADC-4DEC-49A0-A1FE-7CFA7611C9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728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51ADC-4DEC-49A0-A1FE-7CFA7611C9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6637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51ADC-4DEC-49A0-A1FE-7CFA7611C9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7041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51ADC-4DEC-49A0-A1FE-7CFA7611C9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6513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Awards Aware is a statement of support, recognising and valuing youth awards as evidence of learning, attainment and achievement.</a:t>
            </a:r>
          </a:p>
          <a:p>
            <a:r>
              <a:rPr lang="en-US" altLang="en-US" dirty="0" smtClean="0"/>
              <a:t>There is no cost involved. Your school / organisation can support through a simple on-line sign up through the Awards Network website.</a:t>
            </a:r>
          </a:p>
          <a:p>
            <a:r>
              <a:rPr lang="en-US" altLang="en-US" dirty="0" smtClean="0"/>
              <a:t>An endorsement statement would be appreciated, illustrating how you use / value / recognise achievement through youth awards.</a:t>
            </a:r>
          </a:p>
          <a:p>
            <a:r>
              <a:rPr lang="en-US" altLang="en-US" dirty="0" smtClean="0"/>
              <a:t>Sign-up requires accepting a set of core principles and a set of aspirations specific to your setting.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7F8588-8D6B-4AEA-80A1-DEEFA75A7FF6}" type="slidenum">
              <a:rPr lang="en-GB" altLang="en-US" sz="1200" smtClean="0"/>
              <a:pPr/>
              <a:t>54</a:t>
            </a:fld>
            <a:endParaRPr lang="en-GB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44582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51ADC-4DEC-49A0-A1FE-7CFA7611C9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66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51ADC-4DEC-49A0-A1FE-7CFA7611C9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52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51ADC-4DEC-49A0-A1FE-7CFA7611C9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513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51ADC-4DEC-49A0-A1FE-7CFA7611C9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6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51ADC-4DEC-49A0-A1FE-7CFA7611C9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35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BEB9-D01A-4DF5-A128-44901714C59D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173-51E0-4CD7-87C0-3163AF23E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96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BEB9-D01A-4DF5-A128-44901714C59D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173-51E0-4CD7-87C0-3163AF23E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96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BEB9-D01A-4DF5-A128-44901714C59D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173-51E0-4CD7-87C0-3163AF23E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57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DBB-7112-42DD-8B54-538719F9C2FF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A9D5-DFA3-4214-B893-A4B0BA02B4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567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DBB-7112-42DD-8B54-538719F9C2FF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A9D5-DFA3-4214-B893-A4B0BA02B4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01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DBB-7112-42DD-8B54-538719F9C2FF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A9D5-DFA3-4214-B893-A4B0BA02B4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587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DBB-7112-42DD-8B54-538719F9C2FF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A9D5-DFA3-4214-B893-A4B0BA02B4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354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DBB-7112-42DD-8B54-538719F9C2FF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A9D5-DFA3-4214-B893-A4B0BA02B4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045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DBB-7112-42DD-8B54-538719F9C2FF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A9D5-DFA3-4214-B893-A4B0BA02B4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919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DBB-7112-42DD-8B54-538719F9C2FF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A9D5-DFA3-4214-B893-A4B0BA02B4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120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DBB-7112-42DD-8B54-538719F9C2FF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A9D5-DFA3-4214-B893-A4B0BA02B4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1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F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95486"/>
            <a:ext cx="7992888" cy="576064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SLF19: </a:t>
            </a:r>
            <a:r>
              <a:rPr lang="en-US" dirty="0" err="1" smtClean="0"/>
              <a:t>Recognising</a:t>
            </a:r>
            <a:r>
              <a:rPr lang="en-US" dirty="0" smtClean="0"/>
              <a:t> Wider Learning and Achievement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816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33" descr="ES_alllogos_colou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6808" r="10529" b="28484"/>
          <a:stretch>
            <a:fillRect/>
          </a:stretch>
        </p:blipFill>
        <p:spPr bwMode="auto">
          <a:xfrm>
            <a:off x="120580" y="4731990"/>
            <a:ext cx="1080120" cy="34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s://gallery.mailchimp.com/db5973a7b87471d184543015d/images/9bb57610-0b23-4c1a-a099-f06658a98388.jp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97" y="60559"/>
            <a:ext cx="866403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Z:\projects\an\Newsletter\2019\October\Kingussie High 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457477"/>
            <a:ext cx="47356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21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DBB-7112-42DD-8B54-538719F9C2FF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A9D5-DFA3-4214-B893-A4B0BA02B4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689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DBB-7112-42DD-8B54-538719F9C2FF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A9D5-DFA3-4214-B893-A4B0BA02B4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263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DBB-7112-42DD-8B54-538719F9C2FF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A9D5-DFA3-4214-B893-A4B0BA02B4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129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DBB-7112-42DD-8B54-538719F9C2FF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A9D5-DFA3-4214-B893-A4B0BA02B4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6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37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824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415653"/>
            <a:ext cx="4038600" cy="27765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415653"/>
            <a:ext cx="4038600" cy="27765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34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773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02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68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BEB9-D01A-4DF5-A128-44901714C59D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173-51E0-4CD7-87C0-3163AF23E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57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728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370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722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89" y="622718"/>
            <a:ext cx="2060575" cy="35694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63" y="622718"/>
            <a:ext cx="6030912" cy="35694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36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9" y="622697"/>
            <a:ext cx="812772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4351" y="1415653"/>
            <a:ext cx="8113442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body style like this and leading into bullets: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/>
          <a:srcRect l="23560" t="23657" r="26010" b="31599"/>
          <a:stretch/>
        </p:blipFill>
        <p:spPr>
          <a:xfrm>
            <a:off x="-34761" y="4371671"/>
            <a:ext cx="9227428" cy="784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585" y="4780565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88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FDB6869-A8C1-4773-BD32-38B863BD2F5C}" type="datetimeFigureOut">
              <a:rPr lang="en-GB" sz="1350" smtClean="0">
                <a:solidFill>
                  <a:srgbClr val="FFFFFF"/>
                </a:solidFill>
              </a:rPr>
              <a:pPr defTabSz="685800"/>
              <a:t>26/09/2019</a:t>
            </a:fld>
            <a:endParaRPr lang="en-GB" sz="135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4D86A0-AE02-4AEC-BB7F-6F00E39C5BBA}" type="slidenum">
              <a:rPr lang="en-GB" sz="1350" smtClean="0">
                <a:solidFill>
                  <a:srgbClr val="FFFFFF"/>
                </a:solidFill>
              </a:rPr>
              <a:pPr defTabSz="685800"/>
              <a:t>‹#›</a:t>
            </a:fld>
            <a:endParaRPr lang="en-GB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34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B9D0503-394C-43E2-89CA-440DFA1BF40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26/09/2019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A7D589-7317-49A9-B911-C562C699BB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60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B9D0503-394C-43E2-89CA-440DFA1BF40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26/09/2019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A7D589-7317-49A9-B911-C562C699BB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95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B9D0503-394C-43E2-89CA-440DFA1BF40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26/09/2019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A7D589-7317-49A9-B911-C562C699BB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49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B9D0503-394C-43E2-89CA-440DFA1BF40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26/09/2019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A7D589-7317-49A9-B911-C562C699BB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BEB9-D01A-4DF5-A128-44901714C59D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173-51E0-4CD7-87C0-3163AF23E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534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B9D0503-394C-43E2-89CA-440DFA1BF40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26/09/2019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A7D589-7317-49A9-B911-C562C699BB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30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B9D0503-394C-43E2-89CA-440DFA1BF40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26/09/2019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A7D589-7317-49A9-B911-C562C699BB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93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B9D0503-394C-43E2-89CA-440DFA1BF40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26/09/2019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A7D589-7317-49A9-B911-C562C699BB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8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B9D0503-394C-43E2-89CA-440DFA1BF40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26/09/2019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A7D589-7317-49A9-B911-C562C699BB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33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B9D0503-394C-43E2-89CA-440DFA1BF40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26/09/2019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A7D589-7317-49A9-B911-C562C699BB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03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B9D0503-394C-43E2-89CA-440DFA1BF40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26/09/2019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A7D589-7317-49A9-B911-C562C699BB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96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B9D0503-394C-43E2-89CA-440DFA1BF40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26/09/2019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A7D589-7317-49A9-B911-C562C699BB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90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6359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5759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51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BEB9-D01A-4DF5-A128-44901714C59D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173-51E0-4CD7-87C0-3163AF23E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9131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056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511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318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207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7743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5143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878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60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BEB9-D01A-4DF5-A128-44901714C59D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173-51E0-4CD7-87C0-3163AF23E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BEB9-D01A-4DF5-A128-44901714C59D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173-51E0-4CD7-87C0-3163AF23E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55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BEB9-D01A-4DF5-A128-44901714C59D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173-51E0-4CD7-87C0-3163AF23E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64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BEB9-D01A-4DF5-A128-44901714C59D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173-51E0-4CD7-87C0-3163AF23E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76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BEB9-D01A-4DF5-A128-44901714C59D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0F173-51E0-4CD7-87C0-3163AF23E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38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A6DBB-7112-42DD-8B54-538719F9C2FF}" type="datetimeFigureOut">
              <a:rPr lang="en-GB" smtClean="0"/>
              <a:t>26/09/2019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BA9D5-DFA3-4214-B893-A4B0BA02B4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71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250827" y="4245790"/>
            <a:ext cx="8642350" cy="75604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622697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415653"/>
            <a:ext cx="82296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523875" y="4742280"/>
            <a:ext cx="33845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Transforming lives through learning</a:t>
            </a: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7019925" y="4419600"/>
            <a:ext cx="1619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1" name="Picture 7" descr="Education Scotland White (45mm)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89" y="4407694"/>
            <a:ext cx="1616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18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000000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rgbClr val="000000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000000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B9D0503-394C-43E2-89CA-440DFA1BF40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26/09/2019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1A7D589-7317-49A9-B911-C562C699BB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3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274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svg"/><Relationship Id="rId5" Type="http://schemas.openxmlformats.org/officeDocument/2006/relationships/image" Target="../media/image29.png"/><Relationship Id="rId4" Type="http://schemas.openxmlformats.org/officeDocument/2006/relationships/image" Target="../media/image3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#_Toc17572995"/><Relationship Id="rId3" Type="http://schemas.openxmlformats.org/officeDocument/2006/relationships/hyperlink" Target="#_Toc17572991"/><Relationship Id="rId7" Type="http://schemas.openxmlformats.org/officeDocument/2006/relationships/hyperlink" Target="#_Toc17572994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6" Type="http://schemas.openxmlformats.org/officeDocument/2006/relationships/hyperlink" Target="#_Toc17572993"/><Relationship Id="rId5" Type="http://schemas.openxmlformats.org/officeDocument/2006/relationships/hyperlink" Target="#_Toc17572996"/><Relationship Id="rId10" Type="http://schemas.openxmlformats.org/officeDocument/2006/relationships/image" Target="../media/image30.png"/><Relationship Id="rId4" Type="http://schemas.openxmlformats.org/officeDocument/2006/relationships/hyperlink" Target="#_Toc17572992"/><Relationship Id="rId9" Type="http://schemas.openxmlformats.org/officeDocument/2006/relationships/hyperlink" Target="#_Toc17572997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andy.brown@Kingussiehigh.org.uk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wardsnetwk.org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#SLF19: Recognising Wider Learning and Achievement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131590"/>
            <a:ext cx="4816737" cy="25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7363"/>
            <a:ext cx="8328948" cy="1387078"/>
          </a:xfrm>
        </p:spPr>
        <p:txBody>
          <a:bodyPr>
            <a:normAutofit fontScale="90000"/>
          </a:bodyPr>
          <a:lstStyle/>
          <a:p>
            <a:r>
              <a:rPr lang="en-GB" sz="3300" dirty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300" dirty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300" dirty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300" dirty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300" dirty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300" dirty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300" dirty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300" dirty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300" dirty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 </a:t>
            </a:r>
            <a:br>
              <a:rPr lang="en-GB" sz="3300" dirty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3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Legacy from the Year of Young People 2018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836" y="1439383"/>
            <a:ext cx="5864078" cy="3002147"/>
          </a:xfrm>
        </p:spPr>
        <p:txBody>
          <a:bodyPr anchor="ctr">
            <a:normAutofit/>
          </a:bodyPr>
          <a:lstStyle/>
          <a:p>
            <a:pPr algn="l"/>
            <a:r>
              <a:rPr lang="en-GB" sz="2100" b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Legacy aim given to Education Scotland by Ministers:</a:t>
            </a:r>
            <a:endParaRPr lang="en-GB" sz="21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 parity of esteem between formal qualifications and the skills and experiences that all young people gain through wider learning</a:t>
            </a:r>
            <a:r>
              <a:rPr lang="en-GB" sz="195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/>
            <a:endParaRPr lang="en-GB" sz="195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dirty="0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endParaRPr lang="en-GB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58" y="1159738"/>
            <a:ext cx="2894714" cy="28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3" y="155973"/>
            <a:ext cx="7839075" cy="1387078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578" y="1543051"/>
            <a:ext cx="5864078" cy="3002147"/>
          </a:xfrm>
        </p:spPr>
        <p:txBody>
          <a:bodyPr anchor="ctr">
            <a:normAutofit/>
          </a:bodyPr>
          <a:lstStyle/>
          <a:p>
            <a:pPr algn="l"/>
            <a:endParaRPr lang="en-GB" sz="195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dirty="0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endParaRPr lang="en-GB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661876" y="1393905"/>
            <a:ext cx="4720214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rgbClr val="000000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defTabSz="685800"/>
            <a:r>
              <a:rPr lang="en-GB" sz="2100" kern="0" dirty="0">
                <a:latin typeface="Calibri" panose="020F0502020204030204" pitchFamily="34" charset="0"/>
                <a:cs typeface="Calibri" panose="020F0502020204030204" pitchFamily="34" charset="0"/>
              </a:rPr>
              <a:t>‘The Committee recommends that …. Education Scotland publishes a detailed plan, …. on the work they are undertaking to ensure wider learning is accredited appropriately.</a:t>
            </a:r>
            <a:r>
              <a:rPr lang="en-GB" sz="2100" i="1" kern="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445" y="371451"/>
            <a:ext cx="2862320" cy="3635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77" y="641856"/>
            <a:ext cx="8335478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3" y="155973"/>
            <a:ext cx="7839075" cy="1387078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578" y="1543051"/>
            <a:ext cx="5864078" cy="3002147"/>
          </a:xfrm>
        </p:spPr>
        <p:txBody>
          <a:bodyPr anchor="ctr">
            <a:normAutofit/>
          </a:bodyPr>
          <a:lstStyle/>
          <a:p>
            <a:pPr algn="l"/>
            <a:endParaRPr lang="en-GB" sz="195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dirty="0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endParaRPr lang="en-GB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151" y="786423"/>
            <a:ext cx="2416499" cy="3176863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74158" y="1167594"/>
            <a:ext cx="6070993" cy="346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rgbClr val="000000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defTabSz="685800"/>
            <a:endParaRPr lang="en-GB" sz="2025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endParaRPr lang="en-GB" sz="2025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en-GB" sz="2025" kern="0" dirty="0">
                <a:latin typeface="Calibri" panose="020F0502020204030204" pitchFamily="34" charset="0"/>
                <a:cs typeface="Calibri" panose="020F0502020204030204" pitchFamily="34" charset="0"/>
              </a:rPr>
              <a:t>Children and young people will be entitled to: </a:t>
            </a:r>
          </a:p>
          <a:p>
            <a:pPr defTabSz="685800"/>
            <a:r>
              <a:rPr lang="en-GB" sz="2025" kern="0" dirty="0">
                <a:latin typeface="Calibri" panose="020F0502020204030204" pitchFamily="34" charset="0"/>
                <a:cs typeface="Calibri" panose="020F0502020204030204" pitchFamily="34" charset="0"/>
              </a:rPr>
              <a:t>…..develop skills for learning, life and work as an integral part of their education and be clear about how </a:t>
            </a:r>
            <a:r>
              <a:rPr lang="en-GB" sz="2025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all their achievements </a:t>
            </a:r>
            <a:r>
              <a:rPr lang="en-GB" sz="2025" kern="0" dirty="0">
                <a:latin typeface="Calibri" panose="020F0502020204030204" pitchFamily="34" charset="0"/>
                <a:cs typeface="Calibri" panose="020F0502020204030204" pitchFamily="34" charset="0"/>
              </a:rPr>
              <a:t>relate to these; </a:t>
            </a:r>
            <a:endParaRPr lang="en-GB" sz="2025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4158" y="495118"/>
            <a:ext cx="6212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2400" b="1" dirty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 Education Standard 3-18</a:t>
            </a:r>
            <a:endParaRPr lang="en-GB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3" y="155973"/>
            <a:ext cx="7839075" cy="1387078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578" y="1543051"/>
            <a:ext cx="5864078" cy="3002147"/>
          </a:xfrm>
        </p:spPr>
        <p:txBody>
          <a:bodyPr anchor="ctr">
            <a:normAutofit/>
          </a:bodyPr>
          <a:lstStyle/>
          <a:p>
            <a:pPr algn="l"/>
            <a:endParaRPr lang="en-GB" sz="195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dirty="0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endParaRPr lang="en-GB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737675" y="737789"/>
            <a:ext cx="5950105" cy="313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rgbClr val="000000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defTabSz="685800"/>
            <a:endParaRPr lang="en-GB" sz="2025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9617" y="156675"/>
            <a:ext cx="6296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2400" b="1" dirty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Skills and Achievements </a:t>
            </a:r>
            <a:r>
              <a:rPr lang="en-GB" sz="2400" b="1" dirty="0" smtClean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 </a:t>
            </a:r>
            <a:r>
              <a:rPr lang="en-GB" sz="2400" b="1" dirty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(Education Scotland)</a:t>
            </a:r>
            <a:endParaRPr lang="en-GB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849" y="978942"/>
            <a:ext cx="65868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‘… to provide children and young people with the </a:t>
            </a:r>
            <a:r>
              <a:rPr lang="en-GB" b="1" u="sng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and tools</a:t>
            </a:r>
            <a:r>
              <a:rPr lang="en-GB" u="sng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develop, capture and articulate their skills and </a:t>
            </a:r>
            <a:r>
              <a:rPr lang="en-GB" b="1" i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achievements…</a:t>
            </a:r>
            <a:r>
              <a:rPr lang="en-GB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’;</a:t>
            </a:r>
          </a:p>
          <a:p>
            <a:pPr defTabSz="685800"/>
            <a:r>
              <a:rPr lang="en-GB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‘….to consider the development, monitoring, tracking and </a:t>
            </a:r>
            <a:r>
              <a:rPr lang="en-GB" b="1" u="sng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recording</a:t>
            </a:r>
            <a:r>
              <a:rPr lang="en-GB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GB" b="1" i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achievements</a:t>
            </a:r>
            <a:r>
              <a:rPr lang="en-GB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both within and out with school…’;</a:t>
            </a:r>
          </a:p>
          <a:p>
            <a:pPr defTabSz="685800"/>
            <a:r>
              <a:rPr lang="en-GB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‘Teachers and practitioners should  work closely </a:t>
            </a:r>
            <a:r>
              <a:rPr lang="en-GB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parents </a:t>
            </a:r>
            <a:r>
              <a:rPr lang="en-GB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support learners in the profiling process by </a:t>
            </a:r>
            <a:r>
              <a:rPr lang="en-GB" b="1" u="sng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discussing</a:t>
            </a:r>
            <a:r>
              <a:rPr lang="en-GB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…. their learning, </a:t>
            </a:r>
            <a:r>
              <a:rPr lang="en-GB" b="1" i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achievements</a:t>
            </a:r>
            <a:r>
              <a:rPr lang="en-GB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aspirations.’</a:t>
            </a:r>
          </a:p>
          <a:p>
            <a:pPr defTabSz="685800"/>
            <a:r>
              <a:rPr lang="en-GB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‘A learner’s </a:t>
            </a:r>
            <a:r>
              <a:rPr lang="en-GB" b="1" u="sng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</a:t>
            </a:r>
            <a:r>
              <a:rPr lang="en-GB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may contain:</a:t>
            </a:r>
          </a:p>
          <a:p>
            <a:pPr defTabSz="685800"/>
            <a:r>
              <a:rPr lang="en-GB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</a:t>
            </a:r>
            <a:r>
              <a:rPr lang="en-GB" b="1" i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achievements</a:t>
            </a:r>
            <a:r>
              <a:rPr lang="en-GB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experiences </a:t>
            </a:r>
            <a:r>
              <a:rPr lang="en-GB" b="1" i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with a formal education </a:t>
            </a:r>
            <a:r>
              <a:rPr lang="en-GB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as community engagement, voluntary work , youth awards etc. </a:t>
            </a:r>
            <a:r>
              <a:rPr lang="en-GB" i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408" y="495117"/>
            <a:ext cx="2294756" cy="30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157" y="1517319"/>
            <a:ext cx="7839075" cy="138707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Scotland’s Future Skills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Action Plan</a:t>
            </a:r>
            <a:r>
              <a:rPr lang="en-GB" sz="6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578" y="1543051"/>
            <a:ext cx="5864078" cy="3002147"/>
          </a:xfrm>
        </p:spPr>
        <p:txBody>
          <a:bodyPr anchor="ctr">
            <a:normAutofit/>
          </a:bodyPr>
          <a:lstStyle/>
          <a:p>
            <a:pPr algn="l"/>
            <a:endParaRPr lang="en-GB" sz="195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dirty="0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endParaRPr lang="en-GB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79" y="835090"/>
            <a:ext cx="8413232" cy="3307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019" y="152863"/>
            <a:ext cx="2135981" cy="13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157" y="1517319"/>
            <a:ext cx="7839075" cy="1387078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7378" y="1517319"/>
            <a:ext cx="5864078" cy="3002147"/>
          </a:xfrm>
        </p:spPr>
        <p:txBody>
          <a:bodyPr anchor="ctr">
            <a:normAutofit/>
          </a:bodyPr>
          <a:lstStyle/>
          <a:p>
            <a:pPr algn="l"/>
            <a:endParaRPr lang="en-GB" sz="195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dirty="0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endParaRPr lang="en-GB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t="19958" r="2615" b="55094"/>
          <a:stretch/>
        </p:blipFill>
        <p:spPr bwMode="auto">
          <a:xfrm>
            <a:off x="914400" y="440828"/>
            <a:ext cx="6997700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13627" t="9753" r="7269" b="6602"/>
          <a:stretch/>
        </p:blipFill>
        <p:spPr bwMode="auto">
          <a:xfrm>
            <a:off x="574158" y="139701"/>
            <a:ext cx="7943332" cy="3898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73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69" y="869904"/>
            <a:ext cx="8127729" cy="533400"/>
          </a:xfrm>
        </p:spPr>
        <p:txBody>
          <a:bodyPr/>
          <a:lstStyle/>
          <a:p>
            <a:pPr algn="ctr"/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> National Working Group on Recognising Wider Learning and Achievement</a:t>
            </a:r>
            <a:b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1984" y="1323561"/>
            <a:ext cx="8343899" cy="3036094"/>
          </a:xfrm>
        </p:spPr>
        <p:txBody>
          <a:bodyPr/>
          <a:lstStyle/>
          <a:p>
            <a:pPr marL="0" indent="0">
              <a:buNone/>
            </a:pPr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>Bringing together schools, youth work, SDS, SQA and other stakeholders to:</a:t>
            </a:r>
          </a:p>
          <a:p>
            <a:pPr marL="557213" indent="-557213">
              <a:buFont typeface="+mj-lt"/>
              <a:buAutoNum type="arabicPeriod"/>
            </a:pPr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>Identify and share good practice around capturing and recognising wider learning and achievement</a:t>
            </a:r>
          </a:p>
          <a:p>
            <a:pPr marL="557213" indent="-557213">
              <a:buFont typeface="+mj-lt"/>
              <a:buAutoNum type="arabicPeriod"/>
            </a:pPr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>Consider what national advice and support will help to realise Recommendation 1 in the Learner Journey Review.</a:t>
            </a:r>
          </a:p>
          <a:p>
            <a:pPr marL="0" indent="0">
              <a:buNone/>
            </a:pPr>
            <a:endParaRPr lang="en-GB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7213" indent="-557213">
              <a:buFont typeface="+mj-lt"/>
              <a:buAutoNum type="arabicPeriod"/>
            </a:pPr>
            <a:endParaRPr lang="en-GB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5349" y="303720"/>
            <a:ext cx="8127729" cy="533400"/>
          </a:xfrm>
        </p:spPr>
        <p:txBody>
          <a:bodyPr/>
          <a:lstStyle/>
          <a:p>
            <a:pPr algn="ctr"/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>National Working Group on Recognising Wider Learning and Achievement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6824" y="1172238"/>
            <a:ext cx="8596423" cy="3636336"/>
          </a:xfrm>
        </p:spPr>
        <p:txBody>
          <a:bodyPr/>
          <a:lstStyle/>
          <a:p>
            <a:pPr marL="0" indent="0">
              <a:buNone/>
            </a:pPr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of the examples so far:</a:t>
            </a:r>
          </a:p>
          <a:p>
            <a:r>
              <a:rPr lang="en-GB" sz="18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Kingussie High School: Online Learner Profiles/Visual CVs</a:t>
            </a:r>
          </a:p>
          <a:p>
            <a:pPr lvl="0"/>
            <a:r>
              <a:rPr lang="en-GB" sz="18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Newbattle High School: Preparing digital solutions</a:t>
            </a:r>
          </a:p>
          <a:p>
            <a:pPr lvl="0"/>
            <a:r>
              <a:rPr lang="en-GB" sz="18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Awards Network: Current experiences from members of partnerships with schools and capturing learning &amp; achievement in non-formal settings</a:t>
            </a:r>
          </a:p>
          <a:p>
            <a:pPr lvl="0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Sanderson High School: Tools to recognise wider achievement and skills in ASN settings</a:t>
            </a:r>
            <a:endParaRPr lang="en-GB" sz="18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8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Larbert High School: Skills framework</a:t>
            </a:r>
          </a:p>
          <a:p>
            <a:pPr lvl="0"/>
            <a:r>
              <a:rPr lang="en-GB" sz="18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Ormiston Primary School: Recognising achievement from a young age</a:t>
            </a:r>
          </a:p>
          <a:p>
            <a:pPr lvl="0"/>
            <a:r>
              <a:rPr lang="en-GB" sz="18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SQA qualifications that recognise wider learning and achievement</a:t>
            </a:r>
          </a:p>
          <a:p>
            <a:r>
              <a:rPr lang="en-GB" sz="18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SDS Links to Skills 4.0 and new profiling tool on MWOW</a:t>
            </a:r>
          </a:p>
          <a:p>
            <a:pPr marL="0" indent="0">
              <a:buNone/>
            </a:pPr>
            <a:endParaRPr lang="en-GB" sz="18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8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20" y="463209"/>
            <a:ext cx="8303689" cy="3795131"/>
          </a:xfrm>
          <a:solidFill>
            <a:schemeClr val="accent1"/>
          </a:solidFill>
        </p:spPr>
        <p:txBody>
          <a:bodyPr anchor="t"/>
          <a:lstStyle/>
          <a:p>
            <a:pPr algn="ctr"/>
            <a:r>
              <a:rPr lang="en-GB" sz="24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4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World of Work: New Profile Tool</a:t>
            </a:r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37" y="1752088"/>
            <a:ext cx="5434398" cy="21040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5864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BFA35A-5DC7-414F-B597-9BACAD245978}"/>
              </a:ext>
            </a:extLst>
          </p:cNvPr>
          <p:cNvSpPr/>
          <p:nvPr/>
        </p:nvSpPr>
        <p:spPr>
          <a:xfrm>
            <a:off x="1143000" y="0"/>
            <a:ext cx="6858000" cy="68154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9E99D-1D6C-4107-9AC5-07EADC197205}"/>
              </a:ext>
            </a:extLst>
          </p:cNvPr>
          <p:cNvSpPr txBox="1"/>
          <p:nvPr/>
        </p:nvSpPr>
        <p:spPr>
          <a:xfrm>
            <a:off x="1331640" y="98397"/>
            <a:ext cx="25122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ICan P7 Profile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22842-F101-4CFA-9EA0-8F96CACB64CB}"/>
              </a:ext>
            </a:extLst>
          </p:cNvPr>
          <p:cNvSpPr txBox="1"/>
          <p:nvPr/>
        </p:nvSpPr>
        <p:spPr>
          <a:xfrm>
            <a:off x="3329863" y="2193709"/>
            <a:ext cx="7231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700" dirty="0">
                <a:solidFill>
                  <a:prstClr val="white"/>
                </a:solidFill>
                <a:latin typeface="FS Lola" panose="02000506050000020004" pitchFamily="50" charset="0"/>
                <a:cs typeface="Arial" panose="020B0604020202020204" pitchFamily="34" charset="0"/>
              </a:rPr>
              <a:t>Title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7D3463-A60B-4BD0-9F04-A70A7CD57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46" b="7721"/>
          <a:stretch/>
        </p:blipFill>
        <p:spPr>
          <a:xfrm>
            <a:off x="1325398" y="1167594"/>
            <a:ext cx="649881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#SLF19: Recognising Wider Learning and Achievement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</a:rPr>
              <a:t>Speakers:</a:t>
            </a:r>
          </a:p>
          <a:p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</a:rPr>
              <a:t>Awards Network - Jim Duffy </a:t>
            </a:r>
          </a:p>
          <a:p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</a:rPr>
              <a:t>Education Scotland - John Galt </a:t>
            </a:r>
          </a:p>
          <a:p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</a:rPr>
              <a:t>Kingussie High School</a:t>
            </a:r>
          </a:p>
          <a:p>
            <a:pPr lvl="1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Ian Adamson, Head Teacher, </a:t>
            </a:r>
          </a:p>
          <a:p>
            <a:pPr lvl="1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Hannah Henderson, Pupil</a:t>
            </a:r>
          </a:p>
          <a:p>
            <a:pPr lvl="1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Hamish Henderson, Pupil</a:t>
            </a:r>
            <a:endParaRPr lang="en-GB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BFA35A-5DC7-414F-B597-9BACAD245978}"/>
              </a:ext>
            </a:extLst>
          </p:cNvPr>
          <p:cNvSpPr/>
          <p:nvPr/>
        </p:nvSpPr>
        <p:spPr>
          <a:xfrm>
            <a:off x="1143000" y="0"/>
            <a:ext cx="6858000" cy="68154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9E99D-1D6C-4107-9AC5-07EADC197205}"/>
              </a:ext>
            </a:extLst>
          </p:cNvPr>
          <p:cNvSpPr txBox="1"/>
          <p:nvPr/>
        </p:nvSpPr>
        <p:spPr>
          <a:xfrm>
            <a:off x="1331640" y="98397"/>
            <a:ext cx="42434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teacher 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22842-F101-4CFA-9EA0-8F96CACB64CB}"/>
              </a:ext>
            </a:extLst>
          </p:cNvPr>
          <p:cNvSpPr txBox="1"/>
          <p:nvPr/>
        </p:nvSpPr>
        <p:spPr>
          <a:xfrm>
            <a:off x="3329863" y="2193709"/>
            <a:ext cx="7231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700" dirty="0">
                <a:solidFill>
                  <a:prstClr val="white"/>
                </a:solidFill>
                <a:latin typeface="FS Lola" panose="02000506050000020004" pitchFamily="50" charset="0"/>
                <a:cs typeface="Arial" panose="020B0604020202020204" pitchFamily="34" charset="0"/>
              </a:rPr>
              <a:t>Title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9C0D30-9DC9-4098-9267-2649C595E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01" t="10179" r="32101" b="5499"/>
          <a:stretch/>
        </p:blipFill>
        <p:spPr>
          <a:xfrm>
            <a:off x="1655676" y="1167595"/>
            <a:ext cx="2646294" cy="3560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B3B3FD-12A6-472A-BDE3-E5DE605CEF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7" t="9400" r="31888" b="23401"/>
          <a:stretch/>
        </p:blipFill>
        <p:spPr>
          <a:xfrm>
            <a:off x="4572000" y="1383618"/>
            <a:ext cx="310534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BFA35A-5DC7-414F-B597-9BACAD245978}"/>
              </a:ext>
            </a:extLst>
          </p:cNvPr>
          <p:cNvSpPr/>
          <p:nvPr/>
        </p:nvSpPr>
        <p:spPr>
          <a:xfrm>
            <a:off x="1143000" y="0"/>
            <a:ext cx="6858000" cy="68154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9E99D-1D6C-4107-9AC5-07EADC197205}"/>
              </a:ext>
            </a:extLst>
          </p:cNvPr>
          <p:cNvSpPr txBox="1"/>
          <p:nvPr/>
        </p:nvSpPr>
        <p:spPr>
          <a:xfrm>
            <a:off x="1331641" y="98397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World of Work – the profile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22842-F101-4CFA-9EA0-8F96CACB64CB}"/>
              </a:ext>
            </a:extLst>
          </p:cNvPr>
          <p:cNvSpPr txBox="1"/>
          <p:nvPr/>
        </p:nvSpPr>
        <p:spPr>
          <a:xfrm>
            <a:off x="3329863" y="2193709"/>
            <a:ext cx="7231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700" dirty="0">
                <a:solidFill>
                  <a:prstClr val="white"/>
                </a:solidFill>
                <a:latin typeface="FS Lola" panose="02000506050000020004" pitchFamily="50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C0A60-89CC-4AC7-8DE9-444514D3D5D1}"/>
              </a:ext>
            </a:extLst>
          </p:cNvPr>
          <p:cNvSpPr txBox="1"/>
          <p:nvPr/>
        </p:nvSpPr>
        <p:spPr>
          <a:xfrm>
            <a:off x="1439653" y="1059582"/>
            <a:ext cx="18473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en-GB" sz="1350" dirty="0">
              <a:solidFill>
                <a:prstClr val="black"/>
              </a:solidFill>
              <a:latin typeface="Calibri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5FB94B-AC27-4B3A-B5D7-A2D335FDD2D7}"/>
              </a:ext>
            </a:extLst>
          </p:cNvPr>
          <p:cNvSpPr txBox="1"/>
          <p:nvPr/>
        </p:nvSpPr>
        <p:spPr>
          <a:xfrm>
            <a:off x="1266776" y="948584"/>
            <a:ext cx="577864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GB" sz="2100" dirty="0">
              <a:solidFill>
                <a:prstClr val="black"/>
              </a:solidFill>
              <a:latin typeface="Calibri"/>
            </a:endParaRPr>
          </a:p>
          <a:p>
            <a:pPr marL="600075" lvl="1" indent="-257175" defTabSz="68580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685800"/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685800"/>
            <a:endParaRPr lang="en-GB" dirty="0">
              <a:solidFill>
                <a:prstClr val="black"/>
              </a:solidFill>
              <a:latin typeface="Calibri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685800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EB7D40-6110-4B90-BF0B-1ED1D2938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469" y="3580572"/>
            <a:ext cx="5882740" cy="1006694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A8720422-E1AD-4F06-8365-13D75627255B}"/>
              </a:ext>
            </a:extLst>
          </p:cNvPr>
          <p:cNvSpPr/>
          <p:nvPr/>
        </p:nvSpPr>
        <p:spPr>
          <a:xfrm>
            <a:off x="4031940" y="3071627"/>
            <a:ext cx="363474" cy="461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F84A9A-5ACB-47D1-8918-F28C889DE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318" y="940966"/>
            <a:ext cx="2098184" cy="21040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87E466-2860-4992-8022-979804DF4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902" y="948585"/>
            <a:ext cx="2098577" cy="2023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569C51-D1F6-4CF6-9F69-B7DCAA7E4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9432" y="940964"/>
            <a:ext cx="1691508" cy="20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BFA35A-5DC7-414F-B597-9BACAD245978}"/>
              </a:ext>
            </a:extLst>
          </p:cNvPr>
          <p:cNvSpPr/>
          <p:nvPr/>
        </p:nvSpPr>
        <p:spPr>
          <a:xfrm>
            <a:off x="1143000" y="0"/>
            <a:ext cx="6858000" cy="68154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9E99D-1D6C-4107-9AC5-07EADC197205}"/>
              </a:ext>
            </a:extLst>
          </p:cNvPr>
          <p:cNvSpPr txBox="1"/>
          <p:nvPr/>
        </p:nvSpPr>
        <p:spPr>
          <a:xfrm>
            <a:off x="1331641" y="98397"/>
            <a:ext cx="32047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tool - features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22842-F101-4CFA-9EA0-8F96CACB64CB}"/>
              </a:ext>
            </a:extLst>
          </p:cNvPr>
          <p:cNvSpPr txBox="1"/>
          <p:nvPr/>
        </p:nvSpPr>
        <p:spPr>
          <a:xfrm>
            <a:off x="3329863" y="2193709"/>
            <a:ext cx="7231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700" dirty="0">
                <a:solidFill>
                  <a:prstClr val="white"/>
                </a:solidFill>
                <a:latin typeface="FS Lola" panose="02000506050000020004" pitchFamily="50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593F42-08AB-4984-8452-DE24CF34B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200151"/>
            <a:ext cx="6172200" cy="3394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A01A8B-08D3-45A5-84DC-6D8527AC8859}"/>
              </a:ext>
            </a:extLst>
          </p:cNvPr>
          <p:cNvGrpSpPr/>
          <p:nvPr/>
        </p:nvGrpSpPr>
        <p:grpSpPr>
          <a:xfrm>
            <a:off x="1550506" y="1291027"/>
            <a:ext cx="3011126" cy="3964542"/>
            <a:chOff x="395536" y="2212111"/>
            <a:chExt cx="2878560" cy="40336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F5FCEB-D504-45B0-A7FC-DE321525590B}"/>
                </a:ext>
              </a:extLst>
            </p:cNvPr>
            <p:cNvSpPr/>
            <p:nvPr/>
          </p:nvSpPr>
          <p:spPr>
            <a:xfrm>
              <a:off x="395536" y="2212111"/>
              <a:ext cx="2304256" cy="673031"/>
            </a:xfrm>
            <a:prstGeom prst="rect">
              <a:avLst/>
            </a:prstGeom>
            <a:solidFill>
              <a:srgbClr val="009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ight Arrow 9">
              <a:extLst>
                <a:ext uri="{FF2B5EF4-FFF2-40B4-BE49-F238E27FC236}">
                  <a16:creationId xmlns:a16="http://schemas.microsoft.com/office/drawing/2014/main" id="{9130B123-62D1-4AE1-8579-481A70162EDF}"/>
                </a:ext>
              </a:extLst>
            </p:cNvPr>
            <p:cNvSpPr/>
            <p:nvPr/>
          </p:nvSpPr>
          <p:spPr>
            <a:xfrm>
              <a:off x="2627784" y="2293016"/>
              <a:ext cx="646312" cy="557398"/>
            </a:xfrm>
            <a:prstGeom prst="rightArrow">
              <a:avLst/>
            </a:prstGeom>
            <a:solidFill>
              <a:srgbClr val="009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6CB237-C371-4047-A264-CF706D9105CB}"/>
                </a:ext>
              </a:extLst>
            </p:cNvPr>
            <p:cNvSpPr/>
            <p:nvPr/>
          </p:nvSpPr>
          <p:spPr>
            <a:xfrm>
              <a:off x="395536" y="2907324"/>
              <a:ext cx="2304256" cy="2541786"/>
            </a:xfrm>
            <a:prstGeom prst="rect">
              <a:avLst/>
            </a:prstGeom>
            <a:solidFill>
              <a:srgbClr val="005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A11D86-2134-403C-A7F3-8FAE1C03AFEB}"/>
                </a:ext>
              </a:extLst>
            </p:cNvPr>
            <p:cNvSpPr txBox="1"/>
            <p:nvPr/>
          </p:nvSpPr>
          <p:spPr>
            <a:xfrm>
              <a:off x="1035081" y="2219558"/>
              <a:ext cx="1674092" cy="46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endPara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/>
              <a:r>
                <a:rPr lang="en-GB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 </a:t>
              </a:r>
              <a:r>
                <a:rPr lang="en-GB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957E81-82EA-40F3-9422-7328E52F8201}"/>
                </a:ext>
              </a:extLst>
            </p:cNvPr>
            <p:cNvSpPr txBox="1"/>
            <p:nvPr/>
          </p:nvSpPr>
          <p:spPr>
            <a:xfrm>
              <a:off x="539552" y="3145650"/>
              <a:ext cx="2016224" cy="310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 defTabSz="685800"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Outdated skills list</a:t>
              </a: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endPara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way to evidence skills, essentially just a pick list</a:t>
              </a: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endPara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Least used tool of the three core tools</a:t>
              </a: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endPara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endPara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endPara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/>
              <a:endPara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endPara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endPara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endPara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endParaRPr lang="en-US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15" descr="Call center">
              <a:extLst>
                <a:ext uri="{FF2B5EF4-FFF2-40B4-BE49-F238E27FC236}">
                  <a16:creationId xmlns:a16="http://schemas.microsoft.com/office/drawing/2014/main" id="{BD5E2E91-AB22-414B-A562-8221F9EBF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83858" y="2372741"/>
              <a:ext cx="504056" cy="50405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9CE8C2-3BCE-4EE0-AB80-F281A360D8BD}"/>
              </a:ext>
            </a:extLst>
          </p:cNvPr>
          <p:cNvGrpSpPr/>
          <p:nvPr/>
        </p:nvGrpSpPr>
        <p:grpSpPr>
          <a:xfrm>
            <a:off x="4572000" y="1282803"/>
            <a:ext cx="2808312" cy="3179159"/>
            <a:chOff x="3275856" y="2207247"/>
            <a:chExt cx="2313637" cy="32418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276F59-2F1D-4A07-88EF-763D4179B77D}"/>
                </a:ext>
              </a:extLst>
            </p:cNvPr>
            <p:cNvSpPr/>
            <p:nvPr/>
          </p:nvSpPr>
          <p:spPr>
            <a:xfrm>
              <a:off x="3275856" y="2207247"/>
              <a:ext cx="2304256" cy="674554"/>
            </a:xfrm>
            <a:prstGeom prst="rect">
              <a:avLst/>
            </a:prstGeom>
            <a:solidFill>
              <a:srgbClr val="009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5A7059B-B3DB-4B88-9943-78178017D854}"/>
                </a:ext>
              </a:extLst>
            </p:cNvPr>
            <p:cNvSpPr/>
            <p:nvPr/>
          </p:nvSpPr>
          <p:spPr>
            <a:xfrm>
              <a:off x="3275856" y="2896696"/>
              <a:ext cx="2304256" cy="2552416"/>
            </a:xfrm>
            <a:prstGeom prst="rect">
              <a:avLst/>
            </a:prstGeom>
            <a:solidFill>
              <a:srgbClr val="005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6FE27A-7641-4749-90F2-26CC72FE925C}"/>
                </a:ext>
              </a:extLst>
            </p:cNvPr>
            <p:cNvSpPr txBox="1"/>
            <p:nvPr/>
          </p:nvSpPr>
          <p:spPr>
            <a:xfrm>
              <a:off x="3915401" y="2214694"/>
              <a:ext cx="1674092" cy="470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endPara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/>
              <a:r>
                <a:rPr lang="en-GB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Future </a:t>
              </a:r>
              <a:endParaRPr lang="en-US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5985F8-E82F-476D-B94D-4BE5B9E69E00}"/>
                </a:ext>
              </a:extLst>
            </p:cNvPr>
            <p:cNvSpPr txBox="1"/>
            <p:nvPr/>
          </p:nvSpPr>
          <p:spPr>
            <a:xfrm>
              <a:off x="3321812" y="2973530"/>
              <a:ext cx="2114283" cy="223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 defTabSz="685800"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Updated skills list</a:t>
              </a:r>
            </a:p>
            <a:p>
              <a:pPr marL="471488" lvl="1" indent="-128588" defTabSz="685800"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mapped to meta skills 4.0 work</a:t>
              </a:r>
            </a:p>
            <a:p>
              <a:pPr marL="471488" lvl="1" indent="-128588" defTabSz="685800"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mapped to job profiles</a:t>
              </a:r>
            </a:p>
            <a:p>
              <a:pPr defTabSz="685800"/>
              <a:endPara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Ability to upload evidence </a:t>
              </a: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endPara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Skills dashboard</a:t>
              </a: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endPara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Skills examples</a:t>
              </a: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endPara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Structured resources for teachers </a:t>
              </a: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</a:pPr>
              <a:endParaRPr lang="en-US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Graphic 23" descr="Marker">
              <a:extLst>
                <a:ext uri="{FF2B5EF4-FFF2-40B4-BE49-F238E27FC236}">
                  <a16:creationId xmlns:a16="http://schemas.microsoft.com/office/drawing/2014/main" id="{2DE0766C-C46C-47D6-8C0D-B734C729F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321812" y="2214694"/>
              <a:ext cx="674554" cy="674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98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B0F95B-07BB-488D-B1C0-A8F47BC0A8AD}"/>
              </a:ext>
            </a:extLst>
          </p:cNvPr>
          <p:cNvSpPr/>
          <p:nvPr/>
        </p:nvSpPr>
        <p:spPr>
          <a:xfrm>
            <a:off x="1143000" y="0"/>
            <a:ext cx="6858000" cy="68154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D7985-247F-46C2-9D74-106D46320A04}"/>
              </a:ext>
            </a:extLst>
          </p:cNvPr>
          <p:cNvSpPr txBox="1"/>
          <p:nvPr/>
        </p:nvSpPr>
        <p:spPr>
          <a:xfrm>
            <a:off x="1358643" y="118192"/>
            <a:ext cx="6426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tool – benefits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D4EF29-21B8-B041-B18A-ACC4396095A8}"/>
              </a:ext>
            </a:extLst>
          </p:cNvPr>
          <p:cNvSpPr txBox="1"/>
          <p:nvPr/>
        </p:nvSpPr>
        <p:spPr>
          <a:xfrm>
            <a:off x="5814138" y="3963769"/>
            <a:ext cx="1674186" cy="25391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defTabSz="685800"/>
            <a:endParaRPr lang="en-US" sz="1050" dirty="0">
              <a:solidFill>
                <a:srgbClr val="584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9A041F07-32E9-48EF-8E3E-7D29A47E6BA0}"/>
              </a:ext>
            </a:extLst>
          </p:cNvPr>
          <p:cNvGraphicFramePr/>
          <p:nvPr>
            <p:extLst/>
          </p:nvPr>
        </p:nvGraphicFramePr>
        <p:xfrm>
          <a:off x="1493658" y="1329612"/>
          <a:ext cx="6156684" cy="270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AE12A394-BA54-40C3-B05E-D4E610F85FDA}"/>
              </a:ext>
            </a:extLst>
          </p:cNvPr>
          <p:cNvGraphicFramePr/>
          <p:nvPr>
            <p:extLst/>
          </p:nvPr>
        </p:nvGraphicFramePr>
        <p:xfrm>
          <a:off x="1607958" y="1443912"/>
          <a:ext cx="6156684" cy="270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3CAA0C0-2DA9-4D2B-AD2A-14BEEF85980B}"/>
              </a:ext>
            </a:extLst>
          </p:cNvPr>
          <p:cNvSpPr txBox="1"/>
          <p:nvPr/>
        </p:nvSpPr>
        <p:spPr>
          <a:xfrm>
            <a:off x="1607958" y="1221601"/>
            <a:ext cx="5448318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 examples will give users context to help them pick out the relevant skills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2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Dashboard will allow users to evidence the skills they are developing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2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Updated teacher resources – provide examples of how to use the skills tool in lessons and PSE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2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3029" y="255874"/>
            <a:ext cx="8540602" cy="533400"/>
          </a:xfrm>
        </p:spPr>
        <p:txBody>
          <a:bodyPr/>
          <a:lstStyle/>
          <a:p>
            <a:pPr algn="ctr"/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>Scoping the issues: Some of the questions we’ve looked at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3028" y="789274"/>
            <a:ext cx="8716039" cy="3363433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wider learning &amp; achievement mean to young people, families, schools, employers, universities/colleges?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important is it to closing the attainment gap &amp; building young people’s skills?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schools, CLD/youth work providers and others work together to maximise wider learning opportunities - in school and in communities? 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young people ‘own’ their wider learning &amp; achievement?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key components of effective learner profiles? 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existing models can we showcase to support developments in this area?</a:t>
            </a:r>
          </a:p>
          <a:p>
            <a:pPr lvl="0"/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64" y="375786"/>
            <a:ext cx="8127729" cy="533400"/>
          </a:xfrm>
        </p:spPr>
        <p:txBody>
          <a:bodyPr/>
          <a:lstStyle/>
          <a:p>
            <a:pPr algn="ctr"/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>Key messages coming through so far…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1858" y="1091610"/>
            <a:ext cx="8684142" cy="3506391"/>
          </a:xfrm>
        </p:spPr>
        <p:txBody>
          <a:bodyPr/>
          <a:lstStyle/>
          <a:p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schools &amp; CLD/youth work providers are collaborating to maximise non-formal opportunities for young people to learn &amp; achieve - in school &amp; in their communities.</a:t>
            </a:r>
          </a:p>
          <a:p>
            <a:pPr marL="0" indent="0">
              <a:buNone/>
            </a:pPr>
            <a:endParaRPr lang="en-GB" sz="21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young people value wider learning &amp; achievement but there is more to be done to make 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sure that all young people, families, teachers and practitioners, employers and HE/FE are aware of that value.</a:t>
            </a:r>
          </a:p>
          <a:p>
            <a:pPr marL="0" indent="0">
              <a:buNone/>
            </a:pPr>
            <a:endParaRPr lang="en-GB" sz="21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Wider learning &amp; achievement provides great opportunities for young people to develop the ‘meta’ skills they need.</a:t>
            </a:r>
          </a:p>
          <a:p>
            <a:pPr marL="0" indent="0">
              <a:buNone/>
            </a:pPr>
            <a:endParaRPr lang="en-GB" sz="21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979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64" y="337686"/>
            <a:ext cx="8127729" cy="533400"/>
          </a:xfrm>
        </p:spPr>
        <p:txBody>
          <a:bodyPr/>
          <a:lstStyle/>
          <a:p>
            <a:pPr algn="ctr"/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>Key messages coming through so far…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1858" y="1129711"/>
            <a:ext cx="8684142" cy="3289890"/>
          </a:xfrm>
        </p:spPr>
        <p:txBody>
          <a:bodyPr/>
          <a:lstStyle/>
          <a:p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It’s not always about formal qualifications. The increasing profile of Youth Awards is an important part of the picture</a:t>
            </a:r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sz="21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important to build in opportunities for young people to discuss and reflect on their wider learning and achievements. </a:t>
            </a:r>
          </a:p>
          <a:p>
            <a:pPr marL="0" indent="0">
              <a:buNone/>
            </a:pPr>
            <a:endParaRPr lang="en-GB" sz="21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Young people should be encouraged to ‘own’ their learning - profiling tools &amp; conversations should emphasise this.</a:t>
            </a:r>
            <a:endParaRPr lang="en-GB" sz="2100" dirty="0"/>
          </a:p>
          <a:p>
            <a:endParaRPr lang="en-GB" sz="21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273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62656" y="176587"/>
            <a:ext cx="5701187" cy="5334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b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Developing a learning resource for practitioners</a:t>
            </a:r>
            <a:endParaRPr lang="en-GB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4351" y="1212112"/>
            <a:ext cx="8113442" cy="2980079"/>
          </a:xfrm>
        </p:spPr>
        <p:txBody>
          <a:bodyPr/>
          <a:lstStyle/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82818" y="2216364"/>
            <a:ext cx="7976507" cy="233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85763" indent="-385763" algn="just" defTabSz="685800">
              <a:buFont typeface="+mj-lt"/>
              <a:buAutoNum type="arabicPeriod"/>
              <a:tabLst>
                <a:tab pos="4293394" algn="r"/>
              </a:tabLst>
            </a:pPr>
            <a:r>
              <a:rPr lang="en-GB" altLang="en-US" sz="210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Purpose</a:t>
            </a:r>
            <a:endParaRPr lang="en-GB" altLang="en-US" sz="2100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763" indent="-385763" algn="just" defTabSz="685800">
              <a:buFont typeface="+mj-lt"/>
              <a:buAutoNum type="arabicPeriod"/>
              <a:tabLst>
                <a:tab pos="4293394" algn="r"/>
              </a:tabLst>
            </a:pPr>
            <a:r>
              <a:rPr lang="en-GB" altLang="en-US" sz="210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Background</a:t>
            </a:r>
            <a:endParaRPr lang="en-GB" altLang="en-US" sz="2100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85763" indent="-385763" algn="just" defTabSz="685800">
              <a:buFont typeface="+mj-lt"/>
              <a:buAutoNum type="arabicPeriod"/>
              <a:tabLst>
                <a:tab pos="4293394" algn="r"/>
              </a:tabLst>
            </a:pPr>
            <a:r>
              <a:rPr lang="en-GB" altLang="en-US" sz="210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What does Wider Learning and Achievement look like?</a:t>
            </a:r>
            <a:endParaRPr lang="en-GB" altLang="en-US" sz="2100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763" indent="-385763" algn="just" defTabSz="685800">
              <a:buFont typeface="+mj-lt"/>
              <a:buAutoNum type="arabicPeriod"/>
              <a:tabLst>
                <a:tab pos="4293394" algn="r"/>
              </a:tabLst>
            </a:pPr>
            <a:r>
              <a:rPr lang="en-GB" altLang="en-US" sz="210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Why is Wider Learning and Achievement important?</a:t>
            </a:r>
            <a:endParaRPr lang="en-GB" altLang="en-US" sz="2100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763" indent="-385763" algn="just" defTabSz="685800">
              <a:buFont typeface="+mj-lt"/>
              <a:buAutoNum type="arabicPeriod"/>
              <a:tabLst>
                <a:tab pos="4293394" algn="r"/>
              </a:tabLst>
            </a:pPr>
            <a:r>
              <a:rPr lang="en-GB" altLang="en-US" sz="210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/>
              </a:rPr>
              <a:t>Who supports Wider Learning and Achievement?</a:t>
            </a:r>
            <a:endParaRPr lang="en-GB" altLang="en-US" sz="2100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763" indent="-385763" algn="just" defTabSz="685800">
              <a:buFont typeface="+mj-lt"/>
              <a:buAutoNum type="arabicPeriod"/>
              <a:tabLst>
                <a:tab pos="4293394" algn="r"/>
              </a:tabLst>
            </a:pPr>
            <a:r>
              <a:rPr lang="en-GB" altLang="en-US" sz="210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/>
              </a:rPr>
              <a:t>Who ‘owns’ Wider Learning and Achievement?</a:t>
            </a:r>
            <a:endParaRPr lang="en-GB" altLang="en-US" sz="2100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763" indent="-385763" algn="just" defTabSz="685800">
              <a:buFont typeface="+mj-lt"/>
              <a:buAutoNum type="arabicPeriod"/>
              <a:tabLst>
                <a:tab pos="4293394" algn="r"/>
              </a:tabLst>
            </a:pPr>
            <a:r>
              <a:rPr lang="en-US" altLang="en-US" sz="210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9"/>
              </a:rPr>
              <a:t>Next Steps:  A small test of change</a:t>
            </a:r>
            <a:endParaRPr lang="en-US" altLang="en-US" sz="2100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20" y="44397"/>
            <a:ext cx="2259308" cy="20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64" y="614723"/>
            <a:ext cx="8127729" cy="5334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Resource: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Wider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Learning and Achievement</a:t>
            </a:r>
            <a:r>
              <a:rPr lang="en-GB" dirty="0"/>
              <a:t/>
            </a:r>
            <a:br>
              <a:rPr lang="en-GB" dirty="0"/>
            </a:br>
            <a:r>
              <a:rPr lang="en-GB" altLang="en-US" sz="2700" b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altLang="en-US" sz="2700" b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4351" y="2264736"/>
            <a:ext cx="8113442" cy="1927456"/>
          </a:xfrm>
        </p:spPr>
        <p:txBody>
          <a:bodyPr/>
          <a:lstStyle/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4797" y="750391"/>
            <a:ext cx="8151468" cy="417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4293394" algn="r"/>
              </a:tabLst>
            </a:pPr>
            <a:r>
              <a:rPr lang="en-GB" sz="21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learning outcomes</a:t>
            </a:r>
            <a:endParaRPr lang="en-GB" sz="2100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tabLst>
                <a:tab pos="4293394" algn="r"/>
              </a:tabLst>
            </a:pPr>
            <a:r>
              <a:rPr lang="en-GB" sz="210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result of engaging with this learning resource you will:</a:t>
            </a:r>
          </a:p>
          <a:p>
            <a:pPr marL="385763" indent="-385763" defTabSz="685800">
              <a:spcAft>
                <a:spcPts val="600"/>
              </a:spcAft>
              <a:buFont typeface="+mj-lt"/>
              <a:buAutoNum type="arabicPeriod"/>
              <a:tabLst>
                <a:tab pos="4293394" algn="r"/>
              </a:tabLst>
            </a:pPr>
            <a:r>
              <a:rPr lang="en-GB" sz="210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 an understanding of what is meant by wider learning and achievement</a:t>
            </a:r>
          </a:p>
          <a:p>
            <a:pPr marL="385763" indent="-385763" defTabSz="685800">
              <a:spcAft>
                <a:spcPts val="600"/>
              </a:spcAft>
              <a:buFont typeface="+mj-lt"/>
              <a:buAutoNum type="arabicPeriod"/>
              <a:tabLst>
                <a:tab pos="4293394" algn="r"/>
              </a:tabLst>
            </a:pPr>
            <a:r>
              <a:rPr lang="en-GB" sz="210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able to reflect on your current practice by considering a wider learning and achievement in a variety of contexts and forms</a:t>
            </a:r>
          </a:p>
          <a:p>
            <a:pPr marL="385763" indent="-385763" defTabSz="685800">
              <a:spcAft>
                <a:spcPts val="600"/>
              </a:spcAft>
              <a:buFont typeface="+mj-lt"/>
              <a:buAutoNum type="arabicPeriod"/>
              <a:tabLst>
                <a:tab pos="4293394" algn="r"/>
              </a:tabLst>
            </a:pPr>
            <a:r>
              <a:rPr lang="en-GB" sz="210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able to consider the development, monitoring, tracking and recording of achievements, both attainment of qualifications and wider achievements within school and in the wider community</a:t>
            </a:r>
            <a:r>
              <a:rPr lang="en-GB" sz="2100" dirty="0" smtClean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100" dirty="0" smtClean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763" indent="-385763" defTabSz="685800">
              <a:buFont typeface="+mj-lt"/>
              <a:buAutoNum type="arabicPeriod"/>
              <a:tabLst>
                <a:tab pos="4293394" algn="r"/>
              </a:tabLst>
            </a:pPr>
            <a:r>
              <a:rPr lang="en-GB" sz="2100" dirty="0" smtClean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 </a:t>
            </a:r>
            <a:r>
              <a:rPr lang="en-GB" sz="210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understanding of the partners and resources that are available to support wider learning and achievement in your context  </a:t>
            </a:r>
          </a:p>
          <a:p>
            <a:pPr algn="just" defTabSz="685800">
              <a:tabLst>
                <a:tab pos="4293394" algn="r"/>
              </a:tabLst>
            </a:pPr>
            <a:endParaRPr lang="en-US" altLang="en-US" sz="2100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195486"/>
            <a:ext cx="8520600" cy="219629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ct val="20000"/>
              </a:spcBef>
              <a:buClrTx/>
              <a:buSzTx/>
            </a:pPr>
            <a:r>
              <a:rPr lang="en-GB" sz="2500" b="1" kern="1200" dirty="0">
                <a:solidFill>
                  <a:srgbClr val="8064A2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#SLF19: Recognising Wider Learning and </a:t>
            </a:r>
            <a:r>
              <a:rPr lang="en-GB" sz="2500" b="1" kern="1200" dirty="0" smtClean="0">
                <a:solidFill>
                  <a:srgbClr val="8064A2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Achievement </a:t>
            </a:r>
            <a:br>
              <a:rPr lang="en-GB" sz="2500" b="1" kern="1200" dirty="0" smtClean="0">
                <a:solidFill>
                  <a:srgbClr val="8064A2">
                    <a:lumMod val="75000"/>
                  </a:srgbClr>
                </a:solidFill>
                <a:latin typeface="Calibri"/>
                <a:ea typeface="+mj-ea"/>
                <a:cs typeface="+mj-cs"/>
              </a:rPr>
            </a:br>
            <a:r>
              <a:rPr lang="en-GB" sz="2500" b="1" kern="1200" dirty="0">
                <a:solidFill>
                  <a:srgbClr val="8064A2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/>
            </a:r>
            <a:br>
              <a:rPr lang="en-GB" sz="2500" b="1" kern="1200" dirty="0">
                <a:solidFill>
                  <a:srgbClr val="8064A2">
                    <a:lumMod val="75000"/>
                  </a:srgbClr>
                </a:solidFill>
                <a:latin typeface="Calibri"/>
                <a:ea typeface="+mj-ea"/>
                <a:cs typeface="+mj-cs"/>
              </a:rPr>
            </a:br>
            <a:r>
              <a:rPr lang="en-GB" sz="3000" b="1" dirty="0" smtClean="0"/>
              <a:t>Developing </a:t>
            </a:r>
            <a:r>
              <a:rPr lang="en-GB" sz="3000" b="1" dirty="0"/>
              <a:t>Employability and </a:t>
            </a:r>
            <a:r>
              <a:rPr lang="en-GB" sz="3000" b="1" dirty="0" smtClean="0"/>
              <a:t>Skills-Profiling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3000" b="1" kern="1200" dirty="0" smtClean="0">
                <a:solidFill>
                  <a:srgbClr val="8064A2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Ian </a:t>
            </a:r>
            <a:r>
              <a:rPr lang="en-GB" sz="3000" b="1" kern="1200" dirty="0">
                <a:solidFill>
                  <a:srgbClr val="8064A2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Adamson, </a:t>
            </a:r>
            <a:r>
              <a:rPr lang="en-GB" sz="3000" b="1" kern="1200" dirty="0" smtClean="0">
                <a:solidFill>
                  <a:srgbClr val="8064A2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Head Teacher, Kingussie </a:t>
            </a:r>
            <a:r>
              <a:rPr lang="en-GB" sz="3000" b="1" kern="1200" dirty="0">
                <a:solidFill>
                  <a:srgbClr val="8064A2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High School</a:t>
            </a:r>
            <a:r>
              <a:rPr lang="en-GB" sz="2800" b="1" kern="1200" dirty="0">
                <a:solidFill>
                  <a:srgbClr val="8064A2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en-GB" sz="2800" b="1" kern="1200" dirty="0">
                <a:solidFill>
                  <a:srgbClr val="8064A2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endParaRPr lang="en-GB" sz="2800" b="1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318263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Kingussie High School Approach</a:t>
            </a:r>
          </a:p>
        </p:txBody>
      </p:sp>
      <p:pic>
        <p:nvPicPr>
          <p:cNvPr id="56" name="Shape 56" descr="2016-09-26-1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2914275"/>
            <a:ext cx="1649275" cy="21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 descr="2016-09-26-1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914275"/>
            <a:ext cx="1649275" cy="212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8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#SLF19: Recognising Wider Learning and Achievement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Seminar Outline:</a:t>
            </a:r>
          </a:p>
          <a:p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Introducing the Awards Network</a:t>
            </a:r>
          </a:p>
          <a:p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Why recognise wider learning and achievement?</a:t>
            </a:r>
          </a:p>
          <a:p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Introducing the National Group on Recognising Wider Learning and Achievement</a:t>
            </a:r>
          </a:p>
          <a:p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Case Study – Kingussie High School</a:t>
            </a:r>
          </a:p>
          <a:p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Consultation - Developing a resource and guidance</a:t>
            </a:r>
          </a:p>
          <a:p>
            <a:pPr marL="0" indent="0">
              <a:buNone/>
            </a:pPr>
            <a:endParaRPr lang="en-GB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 descr="160310_Google Kinguissie School Grounds Life HighRes_07_0507 (1)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7725"/>
            <a:ext cx="9035724" cy="5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 dirty="0"/>
              <a:t>Bit of background...</a:t>
            </a:r>
          </a:p>
        </p:txBody>
      </p:sp>
    </p:spTree>
    <p:extLst>
      <p:ext uri="{BB962C8B-B14F-4D97-AF65-F5344CB8AC3E}">
        <p14:creationId xmlns:p14="http://schemas.microsoft.com/office/powerpoint/2010/main" val="33939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00" y="135775"/>
            <a:ext cx="8596350" cy="485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9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dirty="0"/>
              <a:t>WIDER ACHIEVEMENT REPORTS</a:t>
            </a:r>
          </a:p>
        </p:txBody>
      </p:sp>
    </p:spTree>
    <p:extLst>
      <p:ext uri="{BB962C8B-B14F-4D97-AF65-F5344CB8AC3E}">
        <p14:creationId xmlns:p14="http://schemas.microsoft.com/office/powerpoint/2010/main" val="18742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0975" cy="490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0975" cy="483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8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93626" cy="483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0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800" b="1" dirty="0"/>
              <a:t>ePortfolios</a:t>
            </a:r>
          </a:p>
        </p:txBody>
      </p:sp>
      <p:pic>
        <p:nvPicPr>
          <p:cNvPr id="94" name="Shape 94" descr="11140127_718214344977533_3801437158621578161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700" y="304800"/>
            <a:ext cx="3077750" cy="16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160310_Google Kinguissie Unidentifiable Tech LoRes_02_2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1163" y="2992650"/>
            <a:ext cx="3899563" cy="20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7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8910051" cy="483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987574"/>
            <a:ext cx="8520600" cy="3672408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Welcome Hannah &amp; Hamish Henderson </a:t>
            </a:r>
            <a:br>
              <a:rPr lang="en-GB" sz="4000" b="1" i="1" dirty="0" smtClean="0">
                <a:solidFill>
                  <a:srgbClr val="FF0000"/>
                </a:solidFill>
              </a:rPr>
            </a:br>
            <a:r>
              <a:rPr lang="en-GB" sz="4000" b="1" i="1" dirty="0">
                <a:solidFill>
                  <a:srgbClr val="FF0000"/>
                </a:solidFill>
              </a:rPr>
              <a:t/>
            </a:r>
            <a:br>
              <a:rPr lang="en-GB" sz="4000" b="1" i="1" dirty="0">
                <a:solidFill>
                  <a:srgbClr val="FF0000"/>
                </a:solidFill>
              </a:rPr>
            </a:br>
            <a:r>
              <a:rPr lang="en-GB" sz="4000" b="1" i="1" dirty="0" smtClean="0">
                <a:solidFill>
                  <a:srgbClr val="FF0000"/>
                </a:solidFill>
              </a:rPr>
              <a:t>To Tell You about Their Experience</a:t>
            </a:r>
            <a:endParaRPr lang="en-GB" sz="4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\\HighlandCouncil.gov.uk\Education\Kingussie High\Personal\Staff\AdamsonI\Desktop\Cres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51470"/>
            <a:ext cx="823169" cy="110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dirty="0"/>
              <a:t>LEARNER JOURNEY INTERVIEWS</a:t>
            </a:r>
          </a:p>
        </p:txBody>
      </p:sp>
    </p:spTree>
    <p:extLst>
      <p:ext uri="{BB962C8B-B14F-4D97-AF65-F5344CB8AC3E}">
        <p14:creationId xmlns:p14="http://schemas.microsoft.com/office/powerpoint/2010/main" val="16315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" y="0"/>
            <a:ext cx="90840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 dirty="0"/>
              <a:t>S3 - ALL PUPILS</a:t>
            </a:r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r>
              <a:rPr lang="en-GB" b="1" dirty="0"/>
              <a:t>S4 - Targeted</a:t>
            </a:r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r>
              <a:rPr lang="en-GB" b="1" dirty="0"/>
              <a:t>S5 - Targeted</a:t>
            </a:r>
          </a:p>
        </p:txBody>
      </p:sp>
    </p:spTree>
    <p:extLst>
      <p:ext uri="{BB962C8B-B14F-4D97-AF65-F5344CB8AC3E}">
        <p14:creationId xmlns:p14="http://schemas.microsoft.com/office/powerpoint/2010/main" val="24090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79325" cy="4786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4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59550" cy="4825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8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45225" cy="491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1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 dirty="0"/>
              <a:t>Visual CV’s</a:t>
            </a:r>
          </a:p>
        </p:txBody>
      </p:sp>
    </p:spTree>
    <p:extLst>
      <p:ext uri="{BB962C8B-B14F-4D97-AF65-F5344CB8AC3E}">
        <p14:creationId xmlns:p14="http://schemas.microsoft.com/office/powerpoint/2010/main" val="17787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 descr="22195704_1161895160609447_3966034799472409765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1" y="158501"/>
            <a:ext cx="438694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 descr="22089813_1161895033942793_1422752088472680491_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1750" y="152400"/>
            <a:ext cx="43216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22195704_1161895160609447_3966034799472409765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38323"/>
            <a:ext cx="4104455" cy="48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2089813_1161895033942793_1422752088472680491_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51470"/>
            <a:ext cx="4734760" cy="49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 descr="22141254_1161895060609457_2236037097645071992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339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 descr="22195227_1161895197276110_5739448846799945560_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2250" y="87075"/>
            <a:ext cx="41451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22141254_1161895060609457_2236037097645071992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87" y="87075"/>
            <a:ext cx="4426213" cy="50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2195227_1161895197276110_5739448846799945560_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300" y="87075"/>
            <a:ext cx="4457700" cy="50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 descr="22089282_1161895293942767_6611584424032390051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773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22089282_1161895293942767_6611584424032390051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152400"/>
            <a:ext cx="89265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800" b="1" dirty="0"/>
              <a:t>POSITIVE DESTINATIONS AT KHS</a:t>
            </a:r>
          </a:p>
        </p:txBody>
      </p:sp>
    </p:spTree>
    <p:extLst>
      <p:ext uri="{BB962C8B-B14F-4D97-AF65-F5344CB8AC3E}">
        <p14:creationId xmlns:p14="http://schemas.microsoft.com/office/powerpoint/2010/main" val="2685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Contact Info: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 b="1" dirty="0" smtClean="0"/>
              <a:t>Ian Adamson (Head </a:t>
            </a:r>
            <a:r>
              <a:rPr lang="en-GB" sz="2400" b="1" dirty="0"/>
              <a:t>Teacher)</a:t>
            </a:r>
          </a:p>
          <a:p>
            <a:pPr lvl="0">
              <a:spcBef>
                <a:spcPts val="0"/>
              </a:spcBef>
              <a:buNone/>
            </a:pPr>
            <a:r>
              <a:rPr lang="en-GB" sz="2400" b="1" u="sng" dirty="0" smtClean="0">
                <a:solidFill>
                  <a:schemeClr val="hlink"/>
                </a:solidFill>
                <a:hlinkClick r:id="rId3"/>
              </a:rPr>
              <a:t>Ian.adamson@kingussiehigh.org.uk</a:t>
            </a:r>
            <a:endParaRPr lang="en-GB" sz="2400" b="1" u="sng" dirty="0">
              <a:solidFill>
                <a:schemeClr val="hlink"/>
              </a:solidFill>
              <a:hlinkClick r:id="rId3"/>
            </a:endParaRPr>
          </a:p>
          <a:p>
            <a:pPr lvl="0">
              <a:spcBef>
                <a:spcPts val="0"/>
              </a:spcBef>
              <a:buNone/>
            </a:pPr>
            <a:endParaRPr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445025"/>
            <a:ext cx="3256288" cy="341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#SLF19: Recognising Wider Learning and Achievement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0975" lvl="0" indent="-180975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en-GB" sz="3600" b="1" i="1" dirty="0">
                <a:solidFill>
                  <a:srgbClr val="685784"/>
                </a:solidFill>
                <a:latin typeface="Calibri" panose="020F0502020204030204" pitchFamily="34" charset="0"/>
                <a:cs typeface="Arial" charset="0"/>
              </a:rPr>
              <a:t>Our Purpose: </a:t>
            </a:r>
            <a:r>
              <a:rPr lang="en-GB" sz="2800" b="1" dirty="0">
                <a:solidFill>
                  <a:srgbClr val="786C89"/>
                </a:solidFill>
                <a:latin typeface="Calibri" panose="020F0502020204030204" pitchFamily="34" charset="0"/>
                <a:cs typeface="Arial" charset="0"/>
              </a:rPr>
              <a:t>to promote the participation and achievements of young people gained through youth work awards</a:t>
            </a:r>
          </a:p>
          <a:p>
            <a:pPr marL="180975" lvl="0" indent="-180975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3600" b="1" i="1" dirty="0">
                <a:solidFill>
                  <a:srgbClr val="685784"/>
                </a:solidFill>
                <a:latin typeface="Calibri" panose="020F0502020204030204" pitchFamily="34" charset="0"/>
                <a:cs typeface="Arial" charset="0"/>
              </a:rPr>
              <a:t>Our Vision: </a:t>
            </a:r>
            <a:r>
              <a:rPr lang="en-GB" sz="2800" b="1" dirty="0">
                <a:solidFill>
                  <a:srgbClr val="786C89"/>
                </a:solidFill>
                <a:latin typeface="Calibri" panose="020F0502020204030204" pitchFamily="34" charset="0"/>
                <a:cs typeface="Arial" charset="0"/>
              </a:rPr>
              <a:t>Awards are widely valued and recognised as critical evidence of every young person’s learning and </a:t>
            </a:r>
            <a:r>
              <a:rPr lang="en-GB" sz="2800" b="1" dirty="0" smtClean="0">
                <a:solidFill>
                  <a:srgbClr val="786C89"/>
                </a:solidFill>
                <a:latin typeface="Calibri" panose="020F0502020204030204" pitchFamily="34" charset="0"/>
                <a:cs typeface="Arial" charset="0"/>
              </a:rPr>
              <a:t>achievement</a:t>
            </a:r>
          </a:p>
          <a:p>
            <a:pPr marL="0" lvl="0" indent="0" algn="r" eaLnBrk="0" fontAlgn="base" hangingPunc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GB" sz="2400" b="1" dirty="0" smtClean="0">
              <a:solidFill>
                <a:srgbClr val="786C89"/>
              </a:solidFill>
              <a:latin typeface="Calibri" panose="020F0502020204030204" pitchFamily="34" charset="0"/>
              <a:cs typeface="Arial" charset="0"/>
              <a:hlinkClick r:id="rId2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GB" sz="2400" b="1" dirty="0" smtClean="0">
                <a:solidFill>
                  <a:srgbClr val="786C89"/>
                </a:solidFill>
                <a:latin typeface="Calibri" panose="020F0502020204030204" pitchFamily="34" charset="0"/>
                <a:cs typeface="Arial" charset="0"/>
                <a:hlinkClick r:id="rId2"/>
              </a:rPr>
              <a:t>www.awardsnetwork.org</a:t>
            </a:r>
            <a:r>
              <a:rPr lang="en-GB" sz="2400" b="1" dirty="0" smtClean="0">
                <a:solidFill>
                  <a:srgbClr val="786C89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GB" sz="2400" b="1" dirty="0" smtClean="0">
                <a:solidFill>
                  <a:srgbClr val="786C89"/>
                </a:solidFill>
                <a:latin typeface="Calibri" panose="020F0502020204030204" pitchFamily="34" charset="0"/>
                <a:cs typeface="Arial" charset="0"/>
              </a:rPr>
              <a:t>/ @Awards_Network</a:t>
            </a:r>
            <a:endParaRPr lang="en-GB" sz="2400" b="1" dirty="0">
              <a:solidFill>
                <a:srgbClr val="7030A0"/>
              </a:solidFill>
              <a:latin typeface="Calibri" panose="020F0502020204030204" pitchFamily="34" charset="0"/>
              <a:cs typeface="Arial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SLF19: Recognising Wider Learning and Achievement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15566"/>
            <a:ext cx="7416824" cy="3816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Developing a Resource and Guidance</a:t>
            </a:r>
          </a:p>
          <a:p>
            <a:pPr marL="0" indent="0" algn="ctr">
              <a:buNone/>
            </a:pPr>
            <a:r>
              <a:rPr lang="en-GB" sz="3600" b="1" dirty="0" smtClean="0">
                <a:solidFill>
                  <a:schemeClr val="accent4">
                    <a:lumMod val="50000"/>
                  </a:schemeClr>
                </a:solidFill>
              </a:rPr>
              <a:t>Your Views</a:t>
            </a:r>
            <a:endParaRPr lang="en-GB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2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5437" y="742922"/>
            <a:ext cx="8127729" cy="533400"/>
          </a:xfrm>
        </p:spPr>
        <p:txBody>
          <a:bodyPr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Next Steps Discussion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5438" y="742922"/>
            <a:ext cx="8113442" cy="1927456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Pick one of the questions that the national group has looked at and discuss with the person next to you for 5 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mins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 one key message from your discussion an write on a post-it to share with the group and/or give it to us.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979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3029" y="255874"/>
            <a:ext cx="8540602" cy="533400"/>
          </a:xfrm>
        </p:spPr>
        <p:txBody>
          <a:bodyPr/>
          <a:lstStyle/>
          <a:p>
            <a:pPr algn="ctr"/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>Scoping the issues: Some of the questions we’ve looked at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3028" y="789274"/>
            <a:ext cx="8716039" cy="3363433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wider learning &amp; achievement mean to young people, families, schools, employers, universities/colleges?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important is it to closing the attainment gap &amp; building young people’s skills?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schools, CLD/youth work providers and others work together to maximise wider learning opportunities - in school and in communities? 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young people ‘own’ their wider learning &amp; achievement?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key components of effective learner profiles? 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1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existing models can we showcase to support developments in this area?</a:t>
            </a:r>
          </a:p>
          <a:p>
            <a:pPr lvl="0"/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5437" y="742922"/>
            <a:ext cx="8127729" cy="533400"/>
          </a:xfrm>
        </p:spPr>
        <p:txBody>
          <a:bodyPr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Next Steps: Get Involved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40299" y="895322"/>
            <a:ext cx="3983620" cy="374017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would you like to contribute to the development of this area of work – 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your experiences with the national group or helping to trial the learning resource – then please leave us your name and contact details on a post-it.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4" y="1016000"/>
            <a:ext cx="4739652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9413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#SLF19: Recognising Wider Learning and Achievement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15566"/>
            <a:ext cx="7920880" cy="381642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recognise wider learning and achievement?</a:t>
            </a:r>
          </a:p>
          <a:p>
            <a:pPr marL="0" indent="0" eaLnBrk="0" fontAlgn="base" hangingPunc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altLang="en-US" sz="28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GB" altLang="en-US" sz="28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GB" altLang="en-US" sz="28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new: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‘All </a:t>
            </a:r>
            <a:r>
              <a:rPr lang="en-GB" alt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and young people are </a:t>
            </a:r>
            <a:r>
              <a:rPr lang="en-GB" altLang="en-US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entitled to have the full range of their achievements </a:t>
            </a:r>
            <a:r>
              <a:rPr lang="en-GB" alt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recognised’</a:t>
            </a:r>
            <a:endParaRPr lang="en-GB" altLang="en-US" sz="2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CfE </a:t>
            </a:r>
            <a:r>
              <a:rPr lang="en-GB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Building the Curriculum </a:t>
            </a:r>
            <a:r>
              <a:rPr lang="en-GB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altLang="en-US" sz="28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altLang="en-US" sz="28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just needs to be </a:t>
            </a:r>
            <a:r>
              <a:rPr lang="en-GB" altLang="en-US" sz="28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done!</a:t>
            </a:r>
            <a:endParaRPr lang="en-GB" altLang="en-US" sz="2800" b="1" i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#SLF19: Recognising Wider Learning and Achievement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15566"/>
            <a:ext cx="7560840" cy="4032448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2800" b="1" dirty="0" smtClean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</a:rPr>
              <a:t>What young people say…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2200" dirty="0" smtClean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</a:rPr>
              <a:t>Extra-curricular </a:t>
            </a:r>
            <a:r>
              <a:rPr lang="en-GB" altLang="en-US" sz="2200" dirty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</a:rPr>
              <a:t>activities should be better recognised by employers, universities, and other opportunity providers, as equally important to academic qualifications.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2200" b="1" dirty="0">
                <a:solidFill>
                  <a:srgbClr val="00B050"/>
                </a:solidFill>
                <a:cs typeface="Calibri" panose="020F0502020204030204" pitchFamily="34" charset="0"/>
              </a:rPr>
              <a:t>Young people should be able to present a well-rounded portrait of themselves as an individual to potential employers and universities, reflecting their interests, hobbies, aspirations, and volunteering activity.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2200" dirty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</a:rPr>
              <a:t>More value needs to be attached to the skills developed through practical volunteering experience and other activities.</a:t>
            </a:r>
          </a:p>
          <a:p>
            <a:pPr marL="0" indent="0" algn="r">
              <a:buNone/>
            </a:pPr>
            <a:r>
              <a:rPr lang="en-GB" sz="1600" i="1" dirty="0">
                <a:solidFill>
                  <a:srgbClr val="FF0000"/>
                </a:solidFill>
              </a:rPr>
              <a:t>#</a:t>
            </a:r>
            <a:r>
              <a:rPr lang="en-GB" sz="1600" i="1" dirty="0" smtClean="0">
                <a:solidFill>
                  <a:srgbClr val="FF0000"/>
                </a:solidFill>
              </a:rPr>
              <a:t>SQA Futures, Young Scot/SQA, October 20</a:t>
            </a:r>
            <a:r>
              <a:rPr lang="en-GB" sz="1800" i="1" dirty="0" smtClean="0">
                <a:solidFill>
                  <a:srgbClr val="FF0000"/>
                </a:solidFill>
              </a:rPr>
              <a:t>18</a:t>
            </a:r>
            <a:endParaRPr lang="en-GB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493618" y="396322"/>
            <a:ext cx="2544539" cy="10714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454" y="1467820"/>
            <a:ext cx="875347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7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sz="2700" b="1" dirty="0" smtClean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SLF19 Thursday </a:t>
            </a:r>
            <a:r>
              <a:rPr lang="en-US" sz="27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26</a:t>
            </a:r>
            <a:r>
              <a:rPr lang="en-US" sz="2700" b="1" baseline="3000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7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</a:p>
          <a:p>
            <a:pPr algn="ctr" defTabSz="685800"/>
            <a:endParaRPr lang="en-US" sz="2700" b="1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spcAft>
                <a:spcPts val="1200"/>
              </a:spcAft>
            </a:pPr>
            <a:r>
              <a:rPr lang="en-GB" sz="3000" b="1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Recognising Wider Learning and </a:t>
            </a:r>
            <a:r>
              <a:rPr lang="en-GB" sz="3000" b="1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Achievement</a:t>
            </a:r>
          </a:p>
          <a:p>
            <a:pPr algn="ctr" defTabSz="685800"/>
            <a:r>
              <a:rPr lang="en-GB" sz="3000" b="1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Galt</a:t>
            </a:r>
            <a:endParaRPr lang="en-GB" sz="3000" b="1" dirty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GB" sz="2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@edscotcld</a:t>
            </a:r>
          </a:p>
          <a:p>
            <a:pPr algn="ctr" defTabSz="685800"/>
            <a:r>
              <a:rPr lang="en-GB" sz="27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685800"/>
            <a:endParaRPr lang="en-US" sz="2700" b="1" dirty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5" y="3915832"/>
            <a:ext cx="9157035" cy="1255187"/>
          </a:xfrm>
          <a:prstGeom prst="rect">
            <a:avLst/>
          </a:prstGeom>
        </p:spPr>
      </p:pic>
      <p:sp>
        <p:nvSpPr>
          <p:cNvPr id="6" name="Text Box 8"/>
          <p:cNvSpPr txBox="1"/>
          <p:nvPr/>
        </p:nvSpPr>
        <p:spPr>
          <a:xfrm>
            <a:off x="5372100" y="4543425"/>
            <a:ext cx="3771900" cy="60007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194786" algn="r" defTabSz="685800">
              <a:tabLst>
                <a:tab pos="2497931" algn="l"/>
              </a:tabLst>
            </a:pPr>
            <a:r>
              <a:rPr lang="en-GB" sz="1050" dirty="0">
                <a:solidFill>
                  <a:srgbClr val="FFFFFF"/>
                </a:solidFill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900" dirty="0">
              <a:solidFill>
                <a:srgbClr val="595959"/>
              </a:solidFill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60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3" y="155973"/>
            <a:ext cx="7839075" cy="1387078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578" y="757313"/>
            <a:ext cx="8746643" cy="3395605"/>
          </a:xfrm>
        </p:spPr>
        <p:txBody>
          <a:bodyPr anchor="ctr">
            <a:norm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Recommendation 1: </a:t>
            </a:r>
            <a:endParaRPr lang="en-GB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We will ensure every learner in Scotland has an </a:t>
            </a:r>
            <a:r>
              <a:rPr lang="en-GB" sz="2100" b="1" dirty="0">
                <a:latin typeface="Calibri" panose="020F0502020204030204" pitchFamily="34" charset="0"/>
                <a:cs typeface="Calibri" panose="020F0502020204030204" pitchFamily="34" charset="0"/>
              </a:rPr>
              <a:t>online learner account 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to link their skills and attributes to better course choices. </a:t>
            </a:r>
          </a:p>
          <a:p>
            <a:endParaRPr lang="en-GB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The approach is expected to </a:t>
            </a:r>
            <a:r>
              <a:rPr lang="en-GB" sz="2100" i="1" dirty="0">
                <a:latin typeface="Calibri" panose="020F0502020204030204" pitchFamily="34" charset="0"/>
                <a:cs typeface="Calibri" panose="020F0502020204030204" pitchFamily="34" charset="0"/>
              </a:rPr>
              <a:t>‘recognise </a:t>
            </a:r>
            <a:r>
              <a:rPr lang="en-GB" sz="2100" b="1" i="1" dirty="0">
                <a:latin typeface="Calibri" panose="020F0502020204030204" pitchFamily="34" charset="0"/>
                <a:cs typeface="Calibri" panose="020F0502020204030204" pitchFamily="34" charset="0"/>
              </a:rPr>
              <a:t>wider achievements and informal learning,</a:t>
            </a:r>
            <a:r>
              <a:rPr lang="en-GB" sz="2100" i="1" dirty="0">
                <a:latin typeface="Calibri" panose="020F0502020204030204" pitchFamily="34" charset="0"/>
                <a:cs typeface="Calibri" panose="020F0502020204030204" pitchFamily="34" charset="0"/>
              </a:rPr>
              <a:t> so that all young people have the opportunity to develop a personal statement and clearly articulate the skills gained and achievements made whilst in school.’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913" y="260368"/>
            <a:ext cx="81614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2700" b="1" dirty="0">
                <a:solidFill>
                  <a:srgbClr val="00AB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 Learner Journey Review</a:t>
            </a:r>
            <a:endParaRPr lang="en-GB" sz="27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Office Theme 1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9BAA"/>
      </a:accent1>
      <a:accent2>
        <a:srgbClr val="B2D235"/>
      </a:accent2>
      <a:accent3>
        <a:srgbClr val="FFFFFF"/>
      </a:accent3>
      <a:accent4>
        <a:srgbClr val="DADADA"/>
      </a:accent4>
      <a:accent5>
        <a:srgbClr val="AACBD2"/>
      </a:accent5>
      <a:accent6>
        <a:srgbClr val="A1BE2F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FEC30BB9E0F418FAD8FB729081777" ma:contentTypeVersion="10" ma:contentTypeDescription="Create a new document." ma:contentTypeScope="" ma:versionID="9f923025dbf37f022460a0529c6544a7">
  <xsd:schema xmlns:xsd="http://www.w3.org/2001/XMLSchema" xmlns:xs="http://www.w3.org/2001/XMLSchema" xmlns:p="http://schemas.microsoft.com/office/2006/metadata/properties" xmlns:ns2="8732e848-8e80-4fea-a615-f49a2112745c" xmlns:ns3="7cb1a0fe-5585-4016-9718-2274b12edf00" targetNamespace="http://schemas.microsoft.com/office/2006/metadata/properties" ma:root="true" ma:fieldsID="a6ef60255be4f7909b57b821f202b6a7" ns2:_="" ns3:_="">
    <xsd:import namespace="8732e848-8e80-4fea-a615-f49a2112745c"/>
    <xsd:import namespace="7cb1a0fe-5585-4016-9718-2274b12ed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2e848-8e80-4fea-a615-f49a211274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1a0fe-5585-4016-9718-2274b12ed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1446E-7090-40FC-B726-EC2A7BE995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EB2A56-9B4C-41DD-88A3-52F1C7A8159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8732e848-8e80-4fea-a615-f49a2112745c"/>
    <ds:schemaRef ds:uri="http://purl.org/dc/elements/1.1/"/>
    <ds:schemaRef ds:uri="http://schemas.microsoft.com/office/2006/metadata/properties"/>
    <ds:schemaRef ds:uri="7cb1a0fe-5585-4016-9718-2274b12edf00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864AC8-A67B-42FD-9FFA-8C92C424D8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32e848-8e80-4fea-a615-f49a2112745c"/>
    <ds:schemaRef ds:uri="7cb1a0fe-5585-4016-9718-2274b12ed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1732</Words>
  <Application>Microsoft Office PowerPoint</Application>
  <PresentationFormat>On-screen Show (16:9)</PresentationFormat>
  <Paragraphs>267</Paragraphs>
  <Slides>54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Arial Bold</vt:lpstr>
      <vt:lpstr>Calibri</vt:lpstr>
      <vt:lpstr>FS Lola</vt:lpstr>
      <vt:lpstr>ＭＳ 明朝</vt:lpstr>
      <vt:lpstr>Times New Roman</vt:lpstr>
      <vt:lpstr>Office Theme</vt:lpstr>
      <vt:lpstr>Custom Design</vt:lpstr>
      <vt:lpstr>Default Design</vt:lpstr>
      <vt:lpstr>1_Office Theme</vt:lpstr>
      <vt:lpstr>Simple Light</vt:lpstr>
      <vt:lpstr>#SLF19: Recognising Wider Learning and Achievement</vt:lpstr>
      <vt:lpstr>#SLF19: Recognising Wider Learning and Achievement</vt:lpstr>
      <vt:lpstr>#SLF19: Recognising Wider Learning and Achievement</vt:lpstr>
      <vt:lpstr>PowerPoint Presentation</vt:lpstr>
      <vt:lpstr>#SLF19: Recognising Wider Learning and Achievement</vt:lpstr>
      <vt:lpstr>#SLF19: Recognising Wider Learning and Achievement</vt:lpstr>
      <vt:lpstr>#SLF19: Recognising Wider Learning and Achievement</vt:lpstr>
      <vt:lpstr>PowerPoint Presentation</vt:lpstr>
      <vt:lpstr> </vt:lpstr>
      <vt:lpstr>    Background:  Legacy from the Year of Young People 2018 </vt:lpstr>
      <vt:lpstr> </vt:lpstr>
      <vt:lpstr> </vt:lpstr>
      <vt:lpstr> </vt:lpstr>
      <vt:lpstr>Scotland’s Future Skills Action Plan </vt:lpstr>
      <vt:lpstr> </vt:lpstr>
      <vt:lpstr> National Working Group on Recognising Wider Learning and Achievement  </vt:lpstr>
      <vt:lpstr>National Working Group on Recognising Wider Learning and Achievement</vt:lpstr>
      <vt:lpstr> My World of Work: New Profile Tool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Scoping the issues: Some of the questions we’ve looked at </vt:lpstr>
      <vt:lpstr>Key messages coming through so far…</vt:lpstr>
      <vt:lpstr>Key messages coming through so far…</vt:lpstr>
      <vt:lpstr>    Next Steps  Developing a learning resource for practitioners</vt:lpstr>
      <vt:lpstr>Learning Resource: Wider Learning and Achievement  </vt:lpstr>
      <vt:lpstr>#SLF19: Recognising Wider Learning and Achievement   Developing Employability and Skills-Profiling  Ian Adamson, Head Teacher, Kingussie High School </vt:lpstr>
      <vt:lpstr>Bit of background...</vt:lpstr>
      <vt:lpstr>PowerPoint Presentation</vt:lpstr>
      <vt:lpstr>WIDER ACHIEVEMENT REPORTS</vt:lpstr>
      <vt:lpstr>PowerPoint Presentation</vt:lpstr>
      <vt:lpstr>PowerPoint Presentation</vt:lpstr>
      <vt:lpstr>PowerPoint Presentation</vt:lpstr>
      <vt:lpstr>ePortfolios</vt:lpstr>
      <vt:lpstr>PowerPoint Presentation</vt:lpstr>
      <vt:lpstr>Welcome Hannah &amp; Hamish Henderson   To Tell You about Their Experience</vt:lpstr>
      <vt:lpstr>LEARNER JOURNEY INTERVIEWS</vt:lpstr>
      <vt:lpstr>S3 - ALL PUPILS  S4 - Targeted  S5 - Targeted</vt:lpstr>
      <vt:lpstr>PowerPoint Presentation</vt:lpstr>
      <vt:lpstr>PowerPoint Presentation</vt:lpstr>
      <vt:lpstr>PowerPoint Presentation</vt:lpstr>
      <vt:lpstr>Visual CV’s</vt:lpstr>
      <vt:lpstr>PowerPoint Presentation</vt:lpstr>
      <vt:lpstr>PowerPoint Presentation</vt:lpstr>
      <vt:lpstr>PowerPoint Presentation</vt:lpstr>
      <vt:lpstr>POSITIVE DESTINATIONS AT KHS</vt:lpstr>
      <vt:lpstr>Contact Info:</vt:lpstr>
      <vt:lpstr>SLF19: Recognising Wider Learning and Achievement</vt:lpstr>
      <vt:lpstr>Next Steps Discussion   </vt:lpstr>
      <vt:lpstr>Scoping the issues: Some of the questions we’ve looked at </vt:lpstr>
      <vt:lpstr>Next Steps: Get Involved  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Duffy</dc:creator>
  <cp:lastModifiedBy>Jim Duffy</cp:lastModifiedBy>
  <cp:revision>27</cp:revision>
  <cp:lastPrinted>2019-09-24T14:01:14Z</cp:lastPrinted>
  <dcterms:created xsi:type="dcterms:W3CDTF">2019-09-24T09:24:26Z</dcterms:created>
  <dcterms:modified xsi:type="dcterms:W3CDTF">2019-09-26T15:28:27Z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0x010100A23FEC30BB9E0F418FAD8FB729081777</vt:lpwstr>
  </property>
</Properties>
</file>